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embeddings/Microsoft_Excel_____12.xlsx" ContentType="application/haansoftxls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58" r:id="rId7"/>
    <p:sldId id="260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6" r:id="rId16"/>
    <p:sldId id="277" r:id="rId17"/>
    <p:sldId id="273" r:id="rId18"/>
    <p:sldId id="272" r:id="rId19"/>
    <p:sldId id="274" r:id="rId20"/>
    <p:sldId id="25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55" autoAdjust="0"/>
    <p:restoredTop sz="94660"/>
  </p:normalViewPr>
  <p:slideViewPr>
    <p:cSldViewPr snapToGrid="0">
      <p:cViewPr varScale="1">
        <p:scale>
          <a:sx n="52" d="100"/>
          <a:sy n="52" d="100"/>
        </p:scale>
        <p:origin x="11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926642208112172"/>
          <c:y val="3.9689567164956502E-2"/>
          <c:w val="0.72226583742465211"/>
          <c:h val="0.7404764256759062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1905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dPt>
            <c:idx val="1"/>
            <c:bubble3D val="0"/>
            <c:spPr>
              <a:ln w="19050" cap="rnd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68-E74D-98F9-7E8CF7BB7177}"/>
              </c:ext>
            </c:extLst>
          </c:dPt>
          <c:dPt>
            <c:idx val="2"/>
            <c:bubble3D val="0"/>
            <c:spPr>
              <a:ln w="19050" cap="rnd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68-E74D-98F9-7E8CF7BB7177}"/>
              </c:ext>
            </c:extLst>
          </c:dPt>
          <c:dPt>
            <c:idx val="3"/>
            <c:bubble3D val="0"/>
            <c:spPr>
              <a:ln w="19050" cap="rnd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68-E74D-98F9-7E8CF7BB717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1980</c:v>
                </c:pt>
                <c:pt idx="1">
                  <c:v>1985</c:v>
                </c:pt>
                <c:pt idx="2">
                  <c:v>1990</c:v>
                </c:pt>
                <c:pt idx="3">
                  <c:v>1995</c:v>
                </c:pt>
                <c:pt idx="4">
                  <c:v>2000</c:v>
                </c:pt>
                <c:pt idx="5">
                  <c:v>2005</c:v>
                </c:pt>
                <c:pt idx="6">
                  <c:v>2010</c:v>
                </c:pt>
              </c:numCache>
            </c:numRef>
          </c:cat>
          <c:val>
            <c:numRef>
              <c:f>Sheet1!$B$2:$B$8</c:f>
              <c:numCache>
                <c:formatCode>0.00%</c:formatCode>
                <c:ptCount val="7"/>
                <c:pt idx="0">
                  <c:v>4.4999999999999998E-2</c:v>
                </c:pt>
                <c:pt idx="1">
                  <c:v>6.7000000000000004E-2</c:v>
                </c:pt>
                <c:pt idx="2">
                  <c:v>9.0999999999999998E-2</c:v>
                </c:pt>
                <c:pt idx="3">
                  <c:v>0.129</c:v>
                </c:pt>
                <c:pt idx="4">
                  <c:v>0.16300000000000001</c:v>
                </c:pt>
                <c:pt idx="5">
                  <c:v>0.20399999999999999</c:v>
                </c:pt>
                <c:pt idx="6">
                  <c:v>0.24399999999999999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368-E74D-98F9-7E8CF7BB7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119424"/>
        <c:axId val="50120960"/>
      </c:lineChart>
      <c:catAx>
        <c:axId val="50119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pPr>
            <a:endParaRPr lang="ko-KR"/>
          </a:p>
        </c:txPr>
        <c:crossAx val="50120960"/>
        <c:crosses val="autoZero"/>
        <c:auto val="1"/>
        <c:lblAlgn val="ctr"/>
        <c:lblOffset val="100"/>
        <c:noMultiLvlLbl val="0"/>
      </c:catAx>
      <c:valAx>
        <c:axId val="50120960"/>
        <c:scaling>
          <c:orientation val="minMax"/>
        </c:scaling>
        <c:delete val="0"/>
        <c:axPos val="l"/>
        <c:majorGridlines>
          <c:spPr>
            <a:ln w="6350" cap="flat" cmpd="sng" algn="ctr">
              <a:noFill/>
              <a:prstDash val="solid"/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pPr>
            <a:endParaRPr lang="ko-KR"/>
          </a:p>
        </c:txPr>
        <c:crossAx val="5011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81499135264449"/>
          <c:y val="3.6507275004746528E-2"/>
          <c:w val="0.79277893435628632"/>
          <c:h val="0.838730458874889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남편</c:v>
                </c:pt>
              </c:strCache>
            </c:strRef>
          </c:tx>
          <c:marker>
            <c:symbol val="none"/>
          </c:marker>
          <c:dPt>
            <c:idx val="1"/>
            <c:bubble3D val="0"/>
            <c:spPr/>
            <c:extLst>
              <c:ext xmlns:c16="http://schemas.microsoft.com/office/drawing/2014/chart" uri="{C3380CC4-5D6E-409C-BE32-E72D297353CC}">
                <c16:uniqueId val="{00000001-14FF-7E42-BC0E-DEBBFBA5A15E}"/>
              </c:ext>
            </c:extLst>
          </c:dPt>
          <c:dPt>
            <c:idx val="2"/>
            <c:bubble3D val="0"/>
            <c:spPr/>
            <c:extLst>
              <c:ext xmlns:c16="http://schemas.microsoft.com/office/drawing/2014/chart" uri="{C3380CC4-5D6E-409C-BE32-E72D297353CC}">
                <c16:uniqueId val="{00000003-14FF-7E42-BC0E-DEBBFBA5A15E}"/>
              </c:ext>
            </c:extLst>
          </c:dPt>
          <c:dPt>
            <c:idx val="3"/>
            <c:bubble3D val="0"/>
            <c:spPr/>
            <c:extLst>
              <c:ext xmlns:c16="http://schemas.microsoft.com/office/drawing/2014/chart" uri="{C3380CC4-5D6E-409C-BE32-E72D297353CC}">
                <c16:uniqueId val="{00000005-14FF-7E42-BC0E-DEBBFBA5A15E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2018</c:v>
                </c:pt>
              </c:numCache>
            </c:numRef>
          </c:cat>
          <c:val>
            <c:numRef>
              <c:f>Sheet1!$B$2:$B$8</c:f>
              <c:numCache>
                <c:formatCode>0.00%</c:formatCode>
                <c:ptCount val="7"/>
                <c:pt idx="0">
                  <c:v>0.252</c:v>
                </c:pt>
                <c:pt idx="1">
                  <c:v>0.22900000000000001</c:v>
                </c:pt>
                <c:pt idx="2">
                  <c:v>0.17799999999999999</c:v>
                </c:pt>
                <c:pt idx="3">
                  <c:v>0.161</c:v>
                </c:pt>
                <c:pt idx="4">
                  <c:v>0.157</c:v>
                </c:pt>
                <c:pt idx="5">
                  <c:v>0.13900000000000001</c:v>
                </c:pt>
                <c:pt idx="6">
                  <c:v>0.11600000000000001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4FF-7E42-BC0E-DEBBFBA5A1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아내</c:v>
                </c:pt>
              </c:strCache>
            </c:strRef>
          </c:tx>
          <c:marker>
            <c:symbol val="none"/>
          </c:marker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7-14FF-7E42-BC0E-DEBBFBA5A15E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8-14FF-7E42-BC0E-DEBBFBA5A15E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9-14FF-7E42-BC0E-DEBBFBA5A15E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2018</c:v>
                </c:pt>
              </c:numCache>
            </c:numRef>
          </c:cat>
          <c:val>
            <c:numRef>
              <c:f>Sheet1!$C$2:$C$8</c:f>
              <c:numCache>
                <c:formatCode>0.00%</c:formatCode>
                <c:ptCount val="7"/>
                <c:pt idx="0">
                  <c:v>0.249</c:v>
                </c:pt>
                <c:pt idx="1">
                  <c:v>0.22500000000000001</c:v>
                </c:pt>
                <c:pt idx="2">
                  <c:v>0.17499999999999999</c:v>
                </c:pt>
                <c:pt idx="3">
                  <c:v>0.158</c:v>
                </c:pt>
                <c:pt idx="4">
                  <c:v>0.155</c:v>
                </c:pt>
                <c:pt idx="5">
                  <c:v>0.13700000000000001</c:v>
                </c:pt>
                <c:pt idx="6">
                  <c:v>0.115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14FF-7E42-BC0E-DEBBFBA5A1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119424"/>
        <c:axId val="50120960"/>
      </c:lineChart>
      <c:catAx>
        <c:axId val="50119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pPr>
            <a:endParaRPr lang="ko-KR"/>
          </a:p>
        </c:txPr>
        <c:crossAx val="50120960"/>
        <c:crosses val="autoZero"/>
        <c:auto val="1"/>
        <c:lblAlgn val="ctr"/>
        <c:lblOffset val="100"/>
        <c:noMultiLvlLbl val="0"/>
      </c:catAx>
      <c:valAx>
        <c:axId val="5012096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501194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993602362204725E-2"/>
          <c:y val="0.12224427151548528"/>
          <c:w val="0.88281889763779531"/>
          <c:h val="0.648871207623572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현황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2006년</c:v>
                </c:pt>
                <c:pt idx="1">
                  <c:v>2008년</c:v>
                </c:pt>
                <c:pt idx="2">
                  <c:v>2010년</c:v>
                </c:pt>
                <c:pt idx="3">
                  <c:v>2012년</c:v>
                </c:pt>
                <c:pt idx="4">
                  <c:v>2014년</c:v>
                </c:pt>
                <c:pt idx="5">
                  <c:v>2016년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4550932</c:v>
                </c:pt>
                <c:pt idx="1">
                  <c:v>5098713</c:v>
                </c:pt>
                <c:pt idx="2">
                  <c:v>5896897</c:v>
                </c:pt>
                <c:pt idx="3">
                  <c:v>7517639</c:v>
                </c:pt>
                <c:pt idx="4">
                  <c:v>9052700</c:v>
                </c:pt>
                <c:pt idx="5">
                  <c:v>11066197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DF-B84C-BB2D-1A74F1FC69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1286664"/>
        <c:axId val="236169592"/>
      </c:lineChart>
      <c:catAx>
        <c:axId val="281286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6169592"/>
        <c:crosses val="autoZero"/>
        <c:auto val="1"/>
        <c:lblAlgn val="ctr"/>
        <c:lblOffset val="100"/>
        <c:noMultiLvlLbl val="0"/>
      </c:catAx>
      <c:valAx>
        <c:axId val="236169592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,1000,000</a:t>
                </a:r>
                <a:endParaRPr lang="ko-KR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1286664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6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7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4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0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58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7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8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D3DAE9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35B23-382C-4BB4-8776-BD797013495E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F0527-7C67-4567-BA9A-5D451B190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2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UcNVFVg4Zw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71257" y="4697564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The Computer Engineering Design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85A615E2-E0CA-3641-B215-45E7878B7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92827" y="192026"/>
            <a:ext cx="5071654" cy="4374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BDF7CC-FC6F-614B-8A88-E3644C0608EC}"/>
              </a:ext>
            </a:extLst>
          </p:cNvPr>
          <p:cNvSpPr txBox="1"/>
          <p:nvPr/>
        </p:nvSpPr>
        <p:spPr>
          <a:xfrm>
            <a:off x="4071257" y="5161203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By. Pie Engine</a:t>
            </a:r>
          </a:p>
        </p:txBody>
      </p:sp>
    </p:spTree>
    <p:extLst>
      <p:ext uri="{BB962C8B-B14F-4D97-AF65-F5344CB8AC3E}">
        <p14:creationId xmlns:p14="http://schemas.microsoft.com/office/powerpoint/2010/main" val="892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7F8E4D9-3978-FA42-810A-8B4F2249B581}"/>
              </a:ext>
            </a:extLst>
          </p:cNvPr>
          <p:cNvSpPr/>
          <p:nvPr/>
        </p:nvSpPr>
        <p:spPr>
          <a:xfrm>
            <a:off x="6282486" y="1794903"/>
            <a:ext cx="5683961" cy="3416749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1200912" y="5555243"/>
            <a:ext cx="9771888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302310" y="1758327"/>
            <a:ext cx="5683961" cy="3416749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/>
              <a:t>Customize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80F8-4A1F-0044-AB7E-51D1C176371F}"/>
              </a:ext>
            </a:extLst>
          </p:cNvPr>
          <p:cNvSpPr txBox="1"/>
          <p:nvPr/>
        </p:nvSpPr>
        <p:spPr>
          <a:xfrm>
            <a:off x="1296871" y="5809519"/>
            <a:ext cx="959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무수히 많은 개인의 취향에 따른 다양한 </a:t>
            </a:r>
            <a:r>
              <a:rPr kumimoji="1" lang="ko-KR" altLang="en-US" sz="2000" dirty="0" err="1"/>
              <a:t>커스터마이즈</a:t>
            </a:r>
            <a:r>
              <a:rPr kumimoji="1" lang="ko-KR" altLang="en-US" sz="2000" dirty="0"/>
              <a:t> 기능을 제공한다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13" name="그림 12" descr="https://cdn.discordapp.com/attachments/552455044407230466/561097594114277386/2019-03-29_739793234.JPG">
            <a:extLst>
              <a:ext uri="{FF2B5EF4-FFF2-40B4-BE49-F238E27FC236}">
                <a16:creationId xmlns:a16="http://schemas.microsoft.com/office/drawing/2014/main" id="{F628F718-C9F5-7244-BE6D-A65EFD70E0B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379" y="1980795"/>
            <a:ext cx="5241666" cy="294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2EFBBE-7657-9045-9966-9930F8CD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341" y="2035827"/>
            <a:ext cx="5290249" cy="293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835968" y="5555243"/>
            <a:ext cx="10685472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2958731" y="1185090"/>
            <a:ext cx="6658750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/>
              <a:t>Customize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80F8-4A1F-0044-AB7E-51D1C176371F}"/>
              </a:ext>
            </a:extLst>
          </p:cNvPr>
          <p:cNvSpPr txBox="1"/>
          <p:nvPr/>
        </p:nvSpPr>
        <p:spPr>
          <a:xfrm>
            <a:off x="670560" y="5766668"/>
            <a:ext cx="1090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캐릭터의 외관에 대한 프레임워크를 제공하여 외부 파일 로드가 가능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3B5EE0-9953-6340-A6D5-3C3B6BE880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152" y="1348064"/>
            <a:ext cx="5125907" cy="38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2EB02D2-33BE-834A-A063-ABE7BF9C7A08}"/>
              </a:ext>
            </a:extLst>
          </p:cNvPr>
          <p:cNvSpPr/>
          <p:nvPr/>
        </p:nvSpPr>
        <p:spPr>
          <a:xfrm>
            <a:off x="5792016" y="1109578"/>
            <a:ext cx="5729424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835968" y="5555243"/>
            <a:ext cx="10685472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평범한 시뮬레이터가 아닌 증강현실에 투영되는 캐릭터는 유저의 취향에 맞춰 행동한다</a:t>
            </a:r>
            <a:r>
              <a:rPr kumimoji="1" lang="en-US" altLang="ko-KR" sz="2000" dirty="0">
                <a:solidFill>
                  <a:schemeClr val="tx1"/>
                </a:solidFill>
              </a:rPr>
              <a:t>.</a:t>
            </a:r>
            <a:endParaRPr kumimoji="1"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835968" y="1182730"/>
            <a:ext cx="4741872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/>
              <a:t>Intelligence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59467F-634D-4A45-ADF5-C3127F31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154" y="1604464"/>
            <a:ext cx="3365500" cy="330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CF4E14-4F80-0D4C-A45E-7D03C9ECA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217" y="1531312"/>
            <a:ext cx="5189022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2EB02D2-33BE-834A-A063-ABE7BF9C7A08}"/>
              </a:ext>
            </a:extLst>
          </p:cNvPr>
          <p:cNvSpPr/>
          <p:nvPr/>
        </p:nvSpPr>
        <p:spPr>
          <a:xfrm>
            <a:off x="5792016" y="1109578"/>
            <a:ext cx="5729424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835968" y="5555243"/>
            <a:ext cx="10685472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835968" y="1182730"/>
            <a:ext cx="4741872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/>
              <a:t>Conversation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80F8-4A1F-0044-AB7E-51D1C176371F}"/>
              </a:ext>
            </a:extLst>
          </p:cNvPr>
          <p:cNvSpPr txBox="1"/>
          <p:nvPr/>
        </p:nvSpPr>
        <p:spPr>
          <a:xfrm>
            <a:off x="835969" y="5759977"/>
            <a:ext cx="10685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대화 가능 파일을 제작 혹은 업데이트하여 캐릭터와 대화가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ED4400-B9E8-EC4C-BF0B-6E8D74C5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139" y="1380845"/>
            <a:ext cx="3381529" cy="33815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BD4363-049B-F142-B2E8-56C7EA5372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121" y="1710890"/>
            <a:ext cx="5395214" cy="29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1200912" y="5555243"/>
            <a:ext cx="9771888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412039" y="2034471"/>
            <a:ext cx="3521964" cy="314060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/>
              <a:t>Cross Platform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9327" y="1388841"/>
            <a:ext cx="3902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D45A4FA-1E01-E94D-B59D-5CF0F518DCBA}"/>
              </a:ext>
            </a:extLst>
          </p:cNvPr>
          <p:cNvSpPr/>
          <p:nvPr/>
        </p:nvSpPr>
        <p:spPr>
          <a:xfrm>
            <a:off x="4335018" y="2034471"/>
            <a:ext cx="3521964" cy="314060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2705AA8-683C-6C40-A0F1-CBB9C39A9473}"/>
              </a:ext>
            </a:extLst>
          </p:cNvPr>
          <p:cNvSpPr/>
          <p:nvPr/>
        </p:nvSpPr>
        <p:spPr>
          <a:xfrm>
            <a:off x="8257997" y="2034470"/>
            <a:ext cx="3521964" cy="314060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80F8-4A1F-0044-AB7E-51D1C176371F}"/>
              </a:ext>
            </a:extLst>
          </p:cNvPr>
          <p:cNvSpPr txBox="1"/>
          <p:nvPr/>
        </p:nvSpPr>
        <p:spPr>
          <a:xfrm>
            <a:off x="2426102" y="5766668"/>
            <a:ext cx="959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언제 어디서든 내 캐릭터를 만날 수 있게 크로스플랫폼을 지원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24BB60-3F4A-3446-A1B0-068ACA7067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32" y="2558156"/>
            <a:ext cx="3188377" cy="1928228"/>
          </a:xfrm>
          <a:prstGeom prst="rect">
            <a:avLst/>
          </a:prstGeom>
        </p:spPr>
      </p:pic>
      <p:pic>
        <p:nvPicPr>
          <p:cNvPr id="15" name="그림 14" descr="êµ¬ê¸ê¸ëì¤ì ëí ì´ë¯¸ì§ ê²ìê²°ê³¼">
            <a:extLst>
              <a:ext uri="{FF2B5EF4-FFF2-40B4-BE49-F238E27FC236}">
                <a16:creationId xmlns:a16="http://schemas.microsoft.com/office/drawing/2014/main" id="{7370A580-AFE5-6542-BE6B-3CDC69CAE58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1812" y="2558156"/>
            <a:ext cx="3188377" cy="192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13BDA4-07B5-A848-A3FA-A5C85A27E9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6923" y="2568325"/>
            <a:ext cx="2584112" cy="20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835968" y="5555243"/>
            <a:ext cx="10685472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2958731" y="1185090"/>
            <a:ext cx="6658750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4229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V.l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7C0E6D-BB12-584E-90BF-B11F27F3E8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34" y="1355545"/>
            <a:ext cx="5072743" cy="3804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DE5559-021D-3C45-B527-76062CEFDADF}"/>
              </a:ext>
            </a:extLst>
          </p:cNvPr>
          <p:cNvSpPr txBox="1"/>
          <p:nvPr/>
        </p:nvSpPr>
        <p:spPr>
          <a:xfrm>
            <a:off x="1296871" y="5809519"/>
            <a:ext cx="959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디스플레이에 현실과 가상의 캐릭터를 합친 증강현실 시뮬레이터</a:t>
            </a:r>
          </a:p>
        </p:txBody>
      </p:sp>
    </p:spTree>
    <p:extLst>
      <p:ext uri="{BB962C8B-B14F-4D97-AF65-F5344CB8AC3E}">
        <p14:creationId xmlns:p14="http://schemas.microsoft.com/office/powerpoint/2010/main" val="11321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835968" y="5555243"/>
            <a:ext cx="10685472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2958731" y="1185090"/>
            <a:ext cx="6658750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V.l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E5559-021D-3C45-B527-76062CEFDADF}"/>
              </a:ext>
            </a:extLst>
          </p:cNvPr>
          <p:cNvSpPr txBox="1"/>
          <p:nvPr/>
        </p:nvSpPr>
        <p:spPr>
          <a:xfrm>
            <a:off x="1296871" y="5809519"/>
            <a:ext cx="959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디스플레이에 현실과 가상의 캐릭터를 합친 증강현실 시뮬레이터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F3DC2-2AE0-654E-8F4F-6F849981C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91" y="1355804"/>
            <a:ext cx="3864429" cy="38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6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1200912" y="5555243"/>
            <a:ext cx="9771888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412039" y="2034471"/>
            <a:ext cx="3521964" cy="314060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9327" y="1388841"/>
            <a:ext cx="3902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D45A4FA-1E01-E94D-B59D-5CF0F518DCBA}"/>
              </a:ext>
            </a:extLst>
          </p:cNvPr>
          <p:cNvSpPr/>
          <p:nvPr/>
        </p:nvSpPr>
        <p:spPr>
          <a:xfrm>
            <a:off x="4335018" y="2034471"/>
            <a:ext cx="3521964" cy="314060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2705AA8-683C-6C40-A0F1-CBB9C39A9473}"/>
              </a:ext>
            </a:extLst>
          </p:cNvPr>
          <p:cNvSpPr/>
          <p:nvPr/>
        </p:nvSpPr>
        <p:spPr>
          <a:xfrm>
            <a:off x="8257997" y="2034470"/>
            <a:ext cx="3521964" cy="314060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80F8-4A1F-0044-AB7E-51D1C176371F}"/>
              </a:ext>
            </a:extLst>
          </p:cNvPr>
          <p:cNvSpPr txBox="1"/>
          <p:nvPr/>
        </p:nvSpPr>
        <p:spPr>
          <a:xfrm>
            <a:off x="1804310" y="5766668"/>
            <a:ext cx="9598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현실을 카메라로 담아 디스플레이에 </a:t>
            </a:r>
            <a:r>
              <a:rPr kumimoji="1" lang="en-US" altLang="ko-KR" sz="2000" dirty="0"/>
              <a:t>3D</a:t>
            </a:r>
            <a:r>
              <a:rPr kumimoji="1" lang="ko-KR" altLang="en-US" sz="2000" dirty="0"/>
              <a:t>모델 혹은 </a:t>
            </a:r>
            <a:r>
              <a:rPr kumimoji="1" lang="en-US" altLang="ko-KR" sz="2000" dirty="0"/>
              <a:t>2D</a:t>
            </a:r>
            <a:r>
              <a:rPr kumimoji="1" lang="ko-KR" altLang="en-US" sz="2000" dirty="0"/>
              <a:t>그래픽을 담는 기술 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EE791E9E-F3EF-574E-AE3B-C910D54DD27A}"/>
              </a:ext>
            </a:extLst>
          </p:cNvPr>
          <p:cNvSpPr txBox="1">
            <a:spLocks/>
          </p:cNvSpPr>
          <p:nvPr/>
        </p:nvSpPr>
        <p:spPr>
          <a:xfrm>
            <a:off x="198917" y="92293"/>
            <a:ext cx="8985380" cy="7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Technology : Added Reality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18A9B5-D836-F54B-87C9-83F7C0DD43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76" y="2457488"/>
            <a:ext cx="3133383" cy="2308808"/>
          </a:xfrm>
          <a:prstGeom prst="rect">
            <a:avLst/>
          </a:prstGeom>
        </p:spPr>
      </p:pic>
      <p:pic>
        <p:nvPicPr>
          <p:cNvPr id="17" name="그림 16">
            <a:hlinkClick r:id="rId3"/>
            <a:extLst>
              <a:ext uri="{FF2B5EF4-FFF2-40B4-BE49-F238E27FC236}">
                <a16:creationId xmlns:a16="http://schemas.microsoft.com/office/drawing/2014/main" id="{EF9EE51F-C24B-CD48-8B06-9F823A249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299" y="2457488"/>
            <a:ext cx="3319772" cy="23244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E343EA-DDA4-F140-8A09-E8A2841779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2287" y="2457488"/>
            <a:ext cx="3133383" cy="23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969E389-D4E0-4F48-8853-2B639B99F568}"/>
              </a:ext>
            </a:extLst>
          </p:cNvPr>
          <p:cNvSpPr/>
          <p:nvPr/>
        </p:nvSpPr>
        <p:spPr>
          <a:xfrm>
            <a:off x="4351063" y="1639257"/>
            <a:ext cx="3569778" cy="258077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835968" y="5555243"/>
            <a:ext cx="10685472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/>
              <a:t>Technology : AI</a:t>
            </a:r>
            <a:r>
              <a:rPr lang="ko-KR" alt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80F8-4A1F-0044-AB7E-51D1C176371F}"/>
              </a:ext>
            </a:extLst>
          </p:cNvPr>
          <p:cNvSpPr txBox="1"/>
          <p:nvPr/>
        </p:nvSpPr>
        <p:spPr>
          <a:xfrm>
            <a:off x="670560" y="5766668"/>
            <a:ext cx="1090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내가 좋아하는 행동을 학습하고 그에 따른 정보 및 행위를 할 수 있다 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9C7A058-16BE-1848-BD42-D499D80742AB}"/>
              </a:ext>
            </a:extLst>
          </p:cNvPr>
          <p:cNvSpPr/>
          <p:nvPr/>
        </p:nvSpPr>
        <p:spPr>
          <a:xfrm>
            <a:off x="835968" y="1639257"/>
            <a:ext cx="3158588" cy="258077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EF1F83-349A-B04A-AD79-75B387903D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713" y="1814334"/>
            <a:ext cx="2699396" cy="22167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A9EA4E-AA20-6A4E-A8E8-9A73F57186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264" y="1904557"/>
            <a:ext cx="3164592" cy="212649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A43234-B0C5-774F-97E8-6C7F3AAAE417}"/>
              </a:ext>
            </a:extLst>
          </p:cNvPr>
          <p:cNvSpPr/>
          <p:nvPr/>
        </p:nvSpPr>
        <p:spPr>
          <a:xfrm>
            <a:off x="8417794" y="1639257"/>
            <a:ext cx="3157039" cy="258077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2EE469-8354-4D42-995E-FEA273BF68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537" y="1904557"/>
            <a:ext cx="2267750" cy="2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/>
              <a:t>Replacement</a:t>
            </a:r>
            <a:endParaRPr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A31D200-BC1A-854D-960A-EA69194E07DF}"/>
              </a:ext>
            </a:extLst>
          </p:cNvPr>
          <p:cNvSpPr/>
          <p:nvPr/>
        </p:nvSpPr>
        <p:spPr>
          <a:xfrm>
            <a:off x="519684" y="1413357"/>
            <a:ext cx="5742432" cy="512064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970C6715-70CE-FE4D-A617-4BD388C8D353}"/>
              </a:ext>
            </a:extLst>
          </p:cNvPr>
          <p:cNvSpPr/>
          <p:nvPr/>
        </p:nvSpPr>
        <p:spPr>
          <a:xfrm>
            <a:off x="1567563" y="2268473"/>
            <a:ext cx="3619241" cy="3120035"/>
          </a:xfrm>
          <a:prstGeom prst="triangl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B9F1025-3EFC-BF4D-901A-2211D5D4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8954" y="3958416"/>
            <a:ext cx="2451100" cy="315141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6BBA9F2-55FA-6A45-A3C3-29CEC43F4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64985" y="1489884"/>
            <a:ext cx="2451100" cy="2819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48861FF-2835-ED4E-A888-16116AA10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10004" y="3958416"/>
            <a:ext cx="3210702" cy="21186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FBC17B-FF25-3841-A75C-2202CD8906C7}"/>
              </a:ext>
            </a:extLst>
          </p:cNvPr>
          <p:cNvSpPr txBox="1"/>
          <p:nvPr/>
        </p:nvSpPr>
        <p:spPr>
          <a:xfrm rot="19865268">
            <a:off x="1816988" y="2140122"/>
            <a:ext cx="3840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C00000"/>
                </a:solidFill>
              </a:rPr>
              <a:t>한계 </a:t>
            </a:r>
            <a:r>
              <a:rPr kumimoji="1" lang="en-US" altLang="ko-KR" sz="2400" dirty="0">
                <a:solidFill>
                  <a:srgbClr val="C00000"/>
                </a:solidFill>
              </a:rPr>
              <a:t>:</a:t>
            </a:r>
            <a:r>
              <a:rPr kumimoji="1" lang="ko-KR" altLang="en-US" sz="2400" dirty="0">
                <a:solidFill>
                  <a:srgbClr val="C00000"/>
                </a:solidFill>
              </a:rPr>
              <a:t> 부피가 너무 크다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4B26BE-A670-014E-B28E-2FF4C718B921}"/>
              </a:ext>
            </a:extLst>
          </p:cNvPr>
          <p:cNvSpPr txBox="1"/>
          <p:nvPr/>
        </p:nvSpPr>
        <p:spPr>
          <a:xfrm rot="19865268">
            <a:off x="184489" y="4685181"/>
            <a:ext cx="3840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C00000"/>
                </a:solidFill>
              </a:rPr>
              <a:t>한계 </a:t>
            </a:r>
            <a:r>
              <a:rPr kumimoji="1" lang="en-US" altLang="ko-KR" sz="2400" dirty="0">
                <a:solidFill>
                  <a:srgbClr val="C00000"/>
                </a:solidFill>
              </a:rPr>
              <a:t>:</a:t>
            </a:r>
            <a:r>
              <a:rPr kumimoji="1" lang="ko-KR" altLang="en-US" sz="2400" dirty="0">
                <a:solidFill>
                  <a:srgbClr val="C00000"/>
                </a:solidFill>
              </a:rPr>
              <a:t> 관리가 어렵다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CA777-F2F2-5A48-BC72-DF5251DBF160}"/>
              </a:ext>
            </a:extLst>
          </p:cNvPr>
          <p:cNvSpPr txBox="1"/>
          <p:nvPr/>
        </p:nvSpPr>
        <p:spPr>
          <a:xfrm rot="19865268">
            <a:off x="3058318" y="4783152"/>
            <a:ext cx="3840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C00000"/>
                </a:solidFill>
              </a:rPr>
              <a:t>한계 </a:t>
            </a:r>
            <a:r>
              <a:rPr kumimoji="1" lang="en-US" altLang="ko-KR" sz="2400" dirty="0">
                <a:solidFill>
                  <a:srgbClr val="C00000"/>
                </a:solidFill>
              </a:rPr>
              <a:t>:</a:t>
            </a:r>
            <a:r>
              <a:rPr kumimoji="1" lang="ko-KR" altLang="en-US" sz="2400" dirty="0">
                <a:solidFill>
                  <a:srgbClr val="C00000"/>
                </a:solidFill>
              </a:rPr>
              <a:t> 제한적인 스토리</a:t>
            </a: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F3A5427B-6C62-EA48-B996-64B50DCFAE1E}"/>
              </a:ext>
            </a:extLst>
          </p:cNvPr>
          <p:cNvSpPr/>
          <p:nvPr/>
        </p:nvSpPr>
        <p:spPr>
          <a:xfrm>
            <a:off x="6667718" y="3134207"/>
            <a:ext cx="1316736" cy="1143153"/>
          </a:xfrm>
          <a:prstGeom prst="rightArrow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CA8170E5-8A8D-1342-BDF4-91A831D36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390056" y="480202"/>
            <a:ext cx="6052750" cy="52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145372D-DDB3-6E4B-A2EC-6566AC1571CF}"/>
              </a:ext>
            </a:extLst>
          </p:cNvPr>
          <p:cNvSpPr/>
          <p:nvPr/>
        </p:nvSpPr>
        <p:spPr>
          <a:xfrm>
            <a:off x="519684" y="1413357"/>
            <a:ext cx="5742432" cy="512064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26960" y="91937"/>
            <a:ext cx="8985380" cy="776530"/>
          </a:xfrm>
        </p:spPr>
        <p:txBody>
          <a:bodyPr/>
          <a:lstStyle/>
          <a:p>
            <a:r>
              <a:rPr lang="en-US" altLang="ko-KR" dirty="0"/>
              <a:t>  Synopsis</a:t>
            </a:r>
            <a:endParaRPr lang="ko-KR" altLang="en-US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571A64BE-B672-B648-B86D-983F5B284CA3}"/>
              </a:ext>
            </a:extLst>
          </p:cNvPr>
          <p:cNvSpPr/>
          <p:nvPr/>
        </p:nvSpPr>
        <p:spPr>
          <a:xfrm>
            <a:off x="1567563" y="2268473"/>
            <a:ext cx="3619241" cy="3120035"/>
          </a:xfrm>
          <a:prstGeom prst="triangl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C5660BA9-7A74-1642-B8E5-0159EF946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62150" y="1667357"/>
            <a:ext cx="2857500" cy="29337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DF59B4E4-2478-8A45-9D6B-5CE33820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300" y="3683000"/>
            <a:ext cx="2552700" cy="3175000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6D3AD7FC-5E5C-FE48-AC64-8CAF9270B1AA}"/>
              </a:ext>
            </a:extLst>
          </p:cNvPr>
          <p:cNvSpPr/>
          <p:nvPr/>
        </p:nvSpPr>
        <p:spPr>
          <a:xfrm>
            <a:off x="6667718" y="3134207"/>
            <a:ext cx="1316736" cy="1143153"/>
          </a:xfrm>
          <a:prstGeom prst="rightArrow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8A1034-5991-454E-897D-74FD4E462EA1}"/>
              </a:ext>
            </a:extLst>
          </p:cNvPr>
          <p:cNvSpPr txBox="1"/>
          <p:nvPr/>
        </p:nvSpPr>
        <p:spPr>
          <a:xfrm>
            <a:off x="8390056" y="3144976"/>
            <a:ext cx="29932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>
                <a:latin typeface="Batang" panose="02030600000101010101" pitchFamily="18" charset="-127"/>
                <a:ea typeface="Batang" panose="02030600000101010101" pitchFamily="18" charset="-127"/>
              </a:rPr>
              <a:t>외로움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C5C67191-1491-0E43-9D06-B9FB9B115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4780" y="3676941"/>
            <a:ext cx="2552700" cy="31750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5D15349-873E-1541-BC24-F78CB0E27F3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86838" y="3891107"/>
            <a:ext cx="2041990" cy="20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A11C25E-F825-1D4C-9F9A-C39AB973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263" y="3040735"/>
            <a:ext cx="8985380" cy="776530"/>
          </a:xfrm>
        </p:spPr>
        <p:txBody>
          <a:bodyPr/>
          <a:lstStyle/>
          <a:p>
            <a:r>
              <a:rPr lang="en-US" altLang="ko-KR" dirty="0"/>
              <a:t>Fin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56743EA-0C12-D04C-B9DD-06A2D40342C4}"/>
              </a:ext>
            </a:extLst>
          </p:cNvPr>
          <p:cNvSpPr/>
          <p:nvPr/>
        </p:nvSpPr>
        <p:spPr>
          <a:xfrm>
            <a:off x="519684" y="1413357"/>
            <a:ext cx="5742432" cy="512064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1937"/>
            <a:ext cx="8985380" cy="776530"/>
          </a:xfrm>
        </p:spPr>
        <p:txBody>
          <a:bodyPr/>
          <a:lstStyle/>
          <a:p>
            <a:r>
              <a:rPr lang="en-US" altLang="ko-KR" dirty="0"/>
              <a:t>  Main Target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9327" y="1388841"/>
            <a:ext cx="3902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5C08647A-299E-DA46-91DA-29581D271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7545" y="2329266"/>
            <a:ext cx="4658106" cy="4782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30D44D-51E9-7C49-A1E4-E3B31917A000}"/>
              </a:ext>
            </a:extLst>
          </p:cNvPr>
          <p:cNvSpPr txBox="1"/>
          <p:nvPr/>
        </p:nvSpPr>
        <p:spPr>
          <a:xfrm>
            <a:off x="6531759" y="1413357"/>
            <a:ext cx="462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/>
              <a:t>애니메이션 매니아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B482B-C683-A046-8DDD-DE0B4635B59C}"/>
              </a:ext>
            </a:extLst>
          </p:cNvPr>
          <p:cNvSpPr txBox="1"/>
          <p:nvPr/>
        </p:nvSpPr>
        <p:spPr>
          <a:xfrm>
            <a:off x="6804279" y="2266418"/>
            <a:ext cx="516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자신이 좋아하는 캐릭터에 돈을 아낌없이 지불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B3E5D-0018-2649-8C25-4C778F821EBF}"/>
              </a:ext>
            </a:extLst>
          </p:cNvPr>
          <p:cNvSpPr txBox="1"/>
          <p:nvPr/>
        </p:nvSpPr>
        <p:spPr>
          <a:xfrm>
            <a:off x="6804279" y="2760194"/>
            <a:ext cx="516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애니메이션 캐릭터가 실존하길 바람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42F214-2728-C24A-8B1D-0BE4FAD1E771}"/>
              </a:ext>
            </a:extLst>
          </p:cNvPr>
          <p:cNvSpPr txBox="1"/>
          <p:nvPr/>
        </p:nvSpPr>
        <p:spPr>
          <a:xfrm>
            <a:off x="6804279" y="3253970"/>
            <a:ext cx="516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서브 </a:t>
            </a:r>
            <a:r>
              <a:rPr kumimoji="1" lang="ko-KR" altLang="en-US" dirty="0" err="1"/>
              <a:t>컬처에서</a:t>
            </a:r>
            <a:r>
              <a:rPr kumimoji="1" lang="ko-KR" altLang="en-US" dirty="0"/>
              <a:t> 메인 </a:t>
            </a:r>
            <a:r>
              <a:rPr kumimoji="1" lang="ko-KR" altLang="en-US" dirty="0" err="1"/>
              <a:t>컬처로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양지화</a:t>
            </a:r>
            <a:r>
              <a:rPr kumimoji="1" lang="ko-KR" alt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AC695-9471-3945-911A-048D8DDDDDE5}"/>
              </a:ext>
            </a:extLst>
          </p:cNvPr>
          <p:cNvSpPr txBox="1"/>
          <p:nvPr/>
        </p:nvSpPr>
        <p:spPr>
          <a:xfrm>
            <a:off x="6804279" y="3747746"/>
            <a:ext cx="538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자신이 좋아하는 캐릭터에 가상의 인격을 부여하기도 함</a:t>
            </a:r>
          </a:p>
        </p:txBody>
      </p:sp>
    </p:spTree>
    <p:extLst>
      <p:ext uri="{BB962C8B-B14F-4D97-AF65-F5344CB8AC3E}">
        <p14:creationId xmlns:p14="http://schemas.microsoft.com/office/powerpoint/2010/main" val="99257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519684" y="1413357"/>
            <a:ext cx="5742432" cy="512064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1248BBA-3EB4-3B49-A80E-C5B7F8942B88}"/>
              </a:ext>
            </a:extLst>
          </p:cNvPr>
          <p:cNvSpPr/>
          <p:nvPr/>
        </p:nvSpPr>
        <p:spPr>
          <a:xfrm>
            <a:off x="8751774" y="4067240"/>
            <a:ext cx="2772155" cy="221567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3669313-0EF8-5C4E-986F-8CEC24709D2D}"/>
              </a:ext>
            </a:extLst>
          </p:cNvPr>
          <p:cNvSpPr/>
          <p:nvPr/>
        </p:nvSpPr>
        <p:spPr>
          <a:xfrm>
            <a:off x="8751774" y="1422867"/>
            <a:ext cx="2772155" cy="221567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/>
              <a:t>Sub culture to Main culture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9327" y="1388841"/>
            <a:ext cx="3902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그림 12" descr="사람, 남자이(가) 표시된 사진&#10;&#10;자동 생성된 설명">
            <a:extLst>
              <a:ext uri="{FF2B5EF4-FFF2-40B4-BE49-F238E27FC236}">
                <a16:creationId xmlns:a16="http://schemas.microsoft.com/office/drawing/2014/main" id="{92ACE49D-6907-1442-8B3C-7A51A1F6E7B5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029" y="1759010"/>
            <a:ext cx="2529644" cy="1581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19B6F5-B410-B54F-BD25-C1E3241DC6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9093" y="4313569"/>
            <a:ext cx="2337515" cy="1723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F21D6D-B336-754F-9CEC-0FAECF5D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888" y="2144877"/>
            <a:ext cx="42926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20546-120E-7D4F-8CB2-BDECA4946A1B}"/>
              </a:ext>
            </a:extLst>
          </p:cNvPr>
          <p:cNvSpPr txBox="1"/>
          <p:nvPr/>
        </p:nvSpPr>
        <p:spPr>
          <a:xfrm>
            <a:off x="1806448" y="6018294"/>
            <a:ext cx="369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예전 애니메이션 애호가의 인식</a:t>
            </a:r>
          </a:p>
        </p:txBody>
      </p:sp>
    </p:spTree>
    <p:extLst>
      <p:ext uri="{BB962C8B-B14F-4D97-AF65-F5344CB8AC3E}">
        <p14:creationId xmlns:p14="http://schemas.microsoft.com/office/powerpoint/2010/main" val="12367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0.56406 0.2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03" y="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10000" y="21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1 L -0.54935 -0.15671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10000" y="2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33D667-74A2-C042-9A1C-CC190F5C752D}"/>
              </a:ext>
            </a:extLst>
          </p:cNvPr>
          <p:cNvSpPr/>
          <p:nvPr/>
        </p:nvSpPr>
        <p:spPr>
          <a:xfrm>
            <a:off x="1200912" y="5555243"/>
            <a:ext cx="9771888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412039" y="2034471"/>
            <a:ext cx="3521964" cy="314060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/>
              <a:t>Love to character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9327" y="1388841"/>
            <a:ext cx="3902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D45A4FA-1E01-E94D-B59D-5CF0F518DCBA}"/>
              </a:ext>
            </a:extLst>
          </p:cNvPr>
          <p:cNvSpPr/>
          <p:nvPr/>
        </p:nvSpPr>
        <p:spPr>
          <a:xfrm>
            <a:off x="4335018" y="2034471"/>
            <a:ext cx="3521964" cy="314060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2705AA8-683C-6C40-A0F1-CBB9C39A9473}"/>
              </a:ext>
            </a:extLst>
          </p:cNvPr>
          <p:cNvSpPr/>
          <p:nvPr/>
        </p:nvSpPr>
        <p:spPr>
          <a:xfrm>
            <a:off x="8257997" y="2034470"/>
            <a:ext cx="3521964" cy="314060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 descr="테이블, 실내, 벽, 케이크이(가) 표시된 사진&#10;&#10;자동 생성된 설명">
            <a:extLst>
              <a:ext uri="{FF2B5EF4-FFF2-40B4-BE49-F238E27FC236}">
                <a16:creationId xmlns:a16="http://schemas.microsoft.com/office/drawing/2014/main" id="{71C01C67-1827-0448-A0B7-57D97A853B7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395" y="2294331"/>
            <a:ext cx="3142933" cy="2442261"/>
          </a:xfrm>
          <a:prstGeom prst="rect">
            <a:avLst/>
          </a:prstGeom>
        </p:spPr>
      </p:pic>
      <p:pic>
        <p:nvPicPr>
          <p:cNvPr id="18" name="그림 17" descr="텔레비전, 모니터, 실내, 전자기기이(가) 표시된 사진&#10;&#10;자동 생성된 설명">
            <a:extLst>
              <a:ext uri="{FF2B5EF4-FFF2-40B4-BE49-F238E27FC236}">
                <a16:creationId xmlns:a16="http://schemas.microsoft.com/office/drawing/2014/main" id="{53F9D040-B4CC-9140-8A9E-7735A0AB1C4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672" y="2303460"/>
            <a:ext cx="3142933" cy="24422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7B7FD9-1A66-0045-8ED2-C2BF2CFE9E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49" y="2303460"/>
            <a:ext cx="3198102" cy="2442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AB80F8-4A1F-0044-AB7E-51D1C176371F}"/>
              </a:ext>
            </a:extLst>
          </p:cNvPr>
          <p:cNvSpPr txBox="1"/>
          <p:nvPr/>
        </p:nvSpPr>
        <p:spPr>
          <a:xfrm>
            <a:off x="1401974" y="5725920"/>
            <a:ext cx="959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그들은 캐릭터에 실제 이성에 가까운 애착을 느낄 수 있다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36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1B88153-602E-8F4E-BF80-12FEDB60EB2C}"/>
              </a:ext>
            </a:extLst>
          </p:cNvPr>
          <p:cNvSpPr/>
          <p:nvPr/>
        </p:nvSpPr>
        <p:spPr>
          <a:xfrm>
            <a:off x="712361" y="1412222"/>
            <a:ext cx="4741872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5F5A811-E053-CC4F-92C3-A4FC11A56A43}"/>
              </a:ext>
            </a:extLst>
          </p:cNvPr>
          <p:cNvSpPr/>
          <p:nvPr/>
        </p:nvSpPr>
        <p:spPr>
          <a:xfrm>
            <a:off x="6415776" y="1356265"/>
            <a:ext cx="4741872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31058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0" y="91937"/>
            <a:ext cx="8985380" cy="776530"/>
          </a:xfrm>
        </p:spPr>
        <p:txBody>
          <a:bodyPr/>
          <a:lstStyle/>
          <a:p>
            <a:r>
              <a:rPr lang="en-US" altLang="ko-KR" dirty="0"/>
              <a:t> Reason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34847" y="1412222"/>
            <a:ext cx="28302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2" name="Chart 3">
            <a:extLst>
              <a:ext uri="{FF2B5EF4-FFF2-40B4-BE49-F238E27FC236}">
                <a16:creationId xmlns:a16="http://schemas.microsoft.com/office/drawing/2014/main" id="{4DEF2195-B3A4-5642-960E-99C5C63E8123}"/>
              </a:ext>
            </a:extLst>
          </p:cNvPr>
          <p:cNvGraphicFramePr/>
          <p:nvPr>
            <p:extLst/>
          </p:nvPr>
        </p:nvGraphicFramePr>
        <p:xfrm>
          <a:off x="6765476" y="2085869"/>
          <a:ext cx="3707939" cy="3004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3">
            <a:extLst>
              <a:ext uri="{FF2B5EF4-FFF2-40B4-BE49-F238E27FC236}">
                <a16:creationId xmlns:a16="http://schemas.microsoft.com/office/drawing/2014/main" id="{FC9F1CF6-8FF8-7A44-8F92-4360B58B0AB9}"/>
              </a:ext>
            </a:extLst>
          </p:cNvPr>
          <p:cNvGraphicFramePr/>
          <p:nvPr>
            <p:extLst/>
          </p:nvPr>
        </p:nvGraphicFramePr>
        <p:xfrm>
          <a:off x="1034352" y="2141825"/>
          <a:ext cx="3707939" cy="2686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itle 2">
            <a:extLst>
              <a:ext uri="{FF2B5EF4-FFF2-40B4-BE49-F238E27FC236}">
                <a16:creationId xmlns:a16="http://schemas.microsoft.com/office/drawing/2014/main" id="{89EDD41A-AC6F-2A44-8F24-475403435994}"/>
              </a:ext>
            </a:extLst>
          </p:cNvPr>
          <p:cNvSpPr txBox="1">
            <a:spLocks/>
          </p:cNvSpPr>
          <p:nvPr/>
        </p:nvSpPr>
        <p:spPr>
          <a:xfrm>
            <a:off x="1923086" y="4879457"/>
            <a:ext cx="2355000" cy="7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 </a:t>
            </a:r>
            <a:r>
              <a:rPr lang="ko-KR" altLang="en-US" sz="2400" dirty="0" err="1"/>
              <a:t>혼인율의</a:t>
            </a:r>
            <a:r>
              <a:rPr lang="ko-KR" altLang="en-US" sz="2400" dirty="0"/>
              <a:t> 감소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08A68667-7ADF-424B-A5F2-B877A13FE7C5}"/>
              </a:ext>
            </a:extLst>
          </p:cNvPr>
          <p:cNvSpPr txBox="1">
            <a:spLocks/>
          </p:cNvSpPr>
          <p:nvPr/>
        </p:nvSpPr>
        <p:spPr>
          <a:xfrm>
            <a:off x="7736058" y="4879457"/>
            <a:ext cx="2532856" cy="7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1</a:t>
            </a:r>
            <a:r>
              <a:rPr lang="ko-KR" altLang="en-US" sz="2400" dirty="0"/>
              <a:t>인 가구 증가율</a:t>
            </a:r>
          </a:p>
        </p:txBody>
      </p:sp>
    </p:spTree>
    <p:extLst>
      <p:ext uri="{BB962C8B-B14F-4D97-AF65-F5344CB8AC3E}">
        <p14:creationId xmlns:p14="http://schemas.microsoft.com/office/powerpoint/2010/main" val="2102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F940824-7154-A445-9CBF-53FDCFBF271A}"/>
              </a:ext>
            </a:extLst>
          </p:cNvPr>
          <p:cNvSpPr/>
          <p:nvPr/>
        </p:nvSpPr>
        <p:spPr>
          <a:xfrm>
            <a:off x="3166390" y="1356265"/>
            <a:ext cx="5818990" cy="414546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456DCCC-56BE-6047-86FA-AA061053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37"/>
            <a:ext cx="8985380" cy="776530"/>
          </a:xfrm>
        </p:spPr>
        <p:txBody>
          <a:bodyPr/>
          <a:lstStyle/>
          <a:p>
            <a:r>
              <a:rPr lang="en-US" altLang="ko-KR" dirty="0"/>
              <a:t> Reason</a:t>
            </a:r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E133A3F8-2DBA-DF45-ABA8-06F8E3172956}"/>
              </a:ext>
            </a:extLst>
          </p:cNvPr>
          <p:cNvGraphicFramePr/>
          <p:nvPr>
            <p:extLst/>
          </p:nvPr>
        </p:nvGraphicFramePr>
        <p:xfrm>
          <a:off x="3340567" y="1435423"/>
          <a:ext cx="5510866" cy="3987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1FF8EF2-5F77-174B-944A-B76B7A76E58C}"/>
              </a:ext>
            </a:extLst>
          </p:cNvPr>
          <p:cNvSpPr/>
          <p:nvPr/>
        </p:nvSpPr>
        <p:spPr>
          <a:xfrm>
            <a:off x="835968" y="5555243"/>
            <a:ext cx="10685472" cy="822960"/>
          </a:xfrm>
          <a:prstGeom prst="round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7E34EB-FE4C-E04A-BD7C-64B6397170A6}"/>
              </a:ext>
            </a:extLst>
          </p:cNvPr>
          <p:cNvSpPr txBox="1"/>
          <p:nvPr/>
        </p:nvSpPr>
        <p:spPr>
          <a:xfrm>
            <a:off x="670560" y="5766668"/>
            <a:ext cx="1090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캐릭터 산업의 성장은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인 가구 증가 혹은 </a:t>
            </a:r>
            <a:r>
              <a:rPr kumimoji="1" lang="ko-KR" altLang="en-US" sz="2000" dirty="0" err="1"/>
              <a:t>비혼률에</a:t>
            </a:r>
            <a:r>
              <a:rPr kumimoji="1" lang="ko-KR" altLang="en-US" sz="2000" dirty="0"/>
              <a:t> 반비례하고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751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A57D7DB-DFF2-8A45-8698-0A4B438F6775}"/>
              </a:ext>
            </a:extLst>
          </p:cNvPr>
          <p:cNvSpPr/>
          <p:nvPr/>
        </p:nvSpPr>
        <p:spPr>
          <a:xfrm>
            <a:off x="789327" y="1388841"/>
            <a:ext cx="5742432" cy="512064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604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917" y="92293"/>
            <a:ext cx="8985380" cy="77653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Pigmalion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9327" y="1388841"/>
            <a:ext cx="3902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8B5A2-9E04-BD49-8A93-9C1EF87C9C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983" y="1902471"/>
            <a:ext cx="5307119" cy="4108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5A8E87-D158-9742-A1BC-9CAD835D2ED8}"/>
              </a:ext>
            </a:extLst>
          </p:cNvPr>
          <p:cNvSpPr txBox="1"/>
          <p:nvPr/>
        </p:nvSpPr>
        <p:spPr>
          <a:xfrm>
            <a:off x="6749415" y="1517428"/>
            <a:ext cx="462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/>
              <a:t>피그말리온</a:t>
            </a:r>
            <a:endParaRPr kumimoji="1" lang="en-US" altLang="ko-KR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202E3A-378D-5A44-B505-5E4137316507}"/>
              </a:ext>
            </a:extLst>
          </p:cNvPr>
          <p:cNvSpPr txBox="1"/>
          <p:nvPr/>
        </p:nvSpPr>
        <p:spPr>
          <a:xfrm>
            <a:off x="6749415" y="2289894"/>
            <a:ext cx="5169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피그말리온은</a:t>
            </a:r>
            <a:r>
              <a:rPr kumimoji="1" lang="ko-KR" altLang="en-US" dirty="0"/>
              <a:t> 자신이 만든 인공 조각상에 사랑을 느껴 조각상에 삶을 줄 것을 희망하였다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3F99E65-C44B-0145-AD07-0EB731AA0C1B}"/>
              </a:ext>
            </a:extLst>
          </p:cNvPr>
          <p:cNvSpPr/>
          <p:nvPr/>
        </p:nvSpPr>
        <p:spPr>
          <a:xfrm>
            <a:off x="9184297" y="3429000"/>
            <a:ext cx="365760" cy="75895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0D904-B101-0F4D-AE22-B33C7786B601}"/>
              </a:ext>
            </a:extLst>
          </p:cNvPr>
          <p:cNvSpPr txBox="1"/>
          <p:nvPr/>
        </p:nvSpPr>
        <p:spPr>
          <a:xfrm>
            <a:off x="6749415" y="4663440"/>
            <a:ext cx="516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가상의 캐릭터에 느끼는 사랑은 고대부터 존재 </a:t>
            </a:r>
          </a:p>
        </p:txBody>
      </p:sp>
    </p:spTree>
    <p:extLst>
      <p:ext uri="{BB962C8B-B14F-4D97-AF65-F5344CB8AC3E}">
        <p14:creationId xmlns:p14="http://schemas.microsoft.com/office/powerpoint/2010/main" val="220956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5A615E2-E0CA-3641-B215-45E7878B7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37963" y="0"/>
            <a:ext cx="6052750" cy="52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227</Words>
  <Application>Microsoft Office PowerPoint</Application>
  <PresentationFormat>와이드스크린</PresentationFormat>
  <Paragraphs>48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Batang</vt:lpstr>
      <vt:lpstr>Arial</vt:lpstr>
      <vt:lpstr>Office 테마</vt:lpstr>
      <vt:lpstr>PowerPoint 프레젠테이션</vt:lpstr>
      <vt:lpstr>  Synopsis</vt:lpstr>
      <vt:lpstr>  Main Target</vt:lpstr>
      <vt:lpstr>Sub culture to Main culture</vt:lpstr>
      <vt:lpstr>Love to character</vt:lpstr>
      <vt:lpstr> Reason</vt:lpstr>
      <vt:lpstr> Reason</vt:lpstr>
      <vt:lpstr>Pigmalion</vt:lpstr>
      <vt:lpstr>PowerPoint 프레젠테이션</vt:lpstr>
      <vt:lpstr>Customize</vt:lpstr>
      <vt:lpstr>Customize</vt:lpstr>
      <vt:lpstr>Intelligence</vt:lpstr>
      <vt:lpstr>Conversation</vt:lpstr>
      <vt:lpstr>Cross Platform</vt:lpstr>
      <vt:lpstr>V.l</vt:lpstr>
      <vt:lpstr>V.l</vt:lpstr>
      <vt:lpstr>PowerPoint 프레젠테이션</vt:lpstr>
      <vt:lpstr>Technology : AI </vt:lpstr>
      <vt:lpstr>Replacement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wnsduddl0116@naver.com</dc:creator>
  <cp:lastModifiedBy>wnsduddl0116@naver.com</cp:lastModifiedBy>
  <cp:revision>46</cp:revision>
  <dcterms:created xsi:type="dcterms:W3CDTF">2019-03-30T13:56:15Z</dcterms:created>
  <dcterms:modified xsi:type="dcterms:W3CDTF">2019-03-31T18:34:55Z</dcterms:modified>
</cp:coreProperties>
</file>